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1"/>
  </p:notesMasterIdLst>
  <p:handoutMasterIdLst>
    <p:handoutMasterId r:id="rId12"/>
  </p:handoutMasterIdLst>
  <p:sldIdLst>
    <p:sldId id="2147479495" r:id="rId5"/>
    <p:sldId id="256" r:id="rId6"/>
    <p:sldId id="2147479499" r:id="rId7"/>
    <p:sldId id="2147479496" r:id="rId8"/>
    <p:sldId id="2147479497" r:id="rId9"/>
    <p:sldId id="2147479498"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Scaling Optimization One-Pager" id="{89251E9C-7B67-4330-91D4-F2A412434187}">
          <p14:sldIdLst>
            <p14:sldId id="256"/>
            <p14:sldId id="2147479499"/>
          </p14:sldIdLst>
        </p14:section>
        <p14:section name="Scaling Optimization Details" id="{F22BCACD-15E8-4E1C-A39A-DD805E20C239}">
          <p14:sldIdLst>
            <p14:sldId id="2147479496"/>
            <p14:sldId id="2147479497"/>
            <p14:sldId id="2147479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B8D82-082F-5244-8FEE-B21FFECEA7A5}" v="8646" dt="2024-10-07T12:52:17.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8"/>
    <p:restoredTop sz="96301" autoAdjust="0"/>
  </p:normalViewPr>
  <p:slideViewPr>
    <p:cSldViewPr snapToGrid="0">
      <p:cViewPr varScale="1">
        <p:scale>
          <a:sx n="120" d="100"/>
          <a:sy n="120" d="100"/>
        </p:scale>
        <p:origin x="80" y="3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11/8/24 7:36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11/8/24 7:36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11/8/24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11/8/24 7:45 AM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7639-9E4A-C307-B661-F2622E514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439D2-6CBF-E7ED-9248-33619B3D5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98771-60D8-B8B7-8CB7-E8E63A98343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159C8B5E-E004-90EB-6074-9846FE8D255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47308E2-001E-3B0B-51F5-156B1939AE2A}"/>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6F33BEA-9CA1-6903-078F-2E330F520B03}"/>
              </a:ext>
            </a:extLst>
          </p:cNvPr>
          <p:cNvSpPr>
            <a:spLocks noGrp="1"/>
          </p:cNvSpPr>
          <p:nvPr>
            <p:ph type="dt" idx="1"/>
          </p:nvPr>
        </p:nvSpPr>
        <p:spPr/>
        <p:txBody>
          <a:bodyPr/>
          <a:lstStyle/>
          <a:p>
            <a:fld id="{386CE63F-9E7F-4C04-9D0D-FCA25A8E9E86}" type="datetime8">
              <a:rPr lang="en-US" smtClean="0"/>
              <a:t>11/8/24 7:37 AM</a:t>
            </a:fld>
            <a:endParaRPr lang="en-US" dirty="0"/>
          </a:p>
        </p:txBody>
      </p:sp>
      <p:sp>
        <p:nvSpPr>
          <p:cNvPr id="7" name="Slide Number Placeholder 6">
            <a:extLst>
              <a:ext uri="{FF2B5EF4-FFF2-40B4-BE49-F238E27FC236}">
                <a16:creationId xmlns:a16="http://schemas.microsoft.com/office/drawing/2014/main" id="{ED4DF8FC-13FA-AC8D-34D7-E868FAA88874}"/>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4248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83C-AC5D-7F63-A350-C9712F9F7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94BD-CFB7-FCF8-4A0B-8E5AD7787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91E45-10D0-B4B4-34EC-8ED5D163E74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298BEC8D-151A-C979-0173-98DD5F1BE50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CDB70CD-8680-434D-D64C-38CA447F61E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C5058D-0E06-18A2-910E-46CA81A71910}"/>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EB465281-FF40-0054-669A-65A57478858A}"/>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2144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08A6-6903-A9AC-F551-1A8B2327F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1E8E0-2774-5FF2-F5D4-9B7A8EE2B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DDC09-9767-5519-A753-3D0AE1FD0CA0}"/>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EB0A0AF-961F-C4DC-88DB-462D2A32158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ECAA36C-4BC4-1C10-5EA2-4D0ADF18BE7E}"/>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C1A718-731E-D1A4-E298-E43EBA7BF9D7}"/>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06B2AD8F-5D7B-A156-0B26-79C9E652FD01}"/>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9144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F5102-BAC0-08B1-38CE-00C254EFA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EB703-604B-4548-63F9-272A39AE2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E7413-BE2E-CCCF-728F-AD0445B419D4}"/>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89DFFAF-30A3-02E4-D59C-49F34D188A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9021A07-5397-4A55-A332-04D6F19BCBC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636222-0E2A-DDCE-8354-CB96C112BE40}"/>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27A57EE0-6224-A1F2-47CF-DCB6006A518A}"/>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9901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239441"/>
            <a:ext cx="5577840" cy="1846659"/>
          </a:xfrm>
        </p:spPr>
        <p:txBody>
          <a:bodyPr/>
          <a:lstStyle/>
          <a:p>
            <a:r>
              <a:rPr lang="en-US" dirty="0">
                <a:latin typeface="Segoe Sans Display Semibold"/>
                <a:cs typeface="Segoe Sans Display Semibold"/>
              </a:rPr>
              <a:t>Scaling Generative AI</a:t>
            </a:r>
            <a:br>
              <a:rPr lang="en-US" dirty="0">
                <a:latin typeface="Segoe Sans Display Semibold"/>
                <a:cs typeface="Segoe Sans Display Semibold"/>
              </a:rPr>
            </a:br>
            <a:r>
              <a:rPr lang="en-US" dirty="0">
                <a:latin typeface="Segoe Sans Display Semibold"/>
                <a:cs typeface="Segoe Sans Display Semibold"/>
              </a:rPr>
              <a:t>Applications</a:t>
            </a:r>
            <a:endParaRPr lang="en-US" dirty="0"/>
          </a:p>
          <a:p>
            <a:endParaRPr lang="en-US" dirty="0"/>
          </a:p>
        </p:txBody>
      </p:sp>
      <p:sp>
        <p:nvSpPr>
          <p:cNvPr id="3" name="AutoShape 4" descr="QR code for LinkedIn profile">
            <a:extLst>
              <a:ext uri="{FF2B5EF4-FFF2-40B4-BE49-F238E27FC236}">
                <a16:creationId xmlns:a16="http://schemas.microsoft.com/office/drawing/2014/main" id="{2E371A7F-FCF1-3A66-235E-E67967C1D1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255027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587433"/>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Optimizations</a:t>
            </a:r>
            <a:endParaRPr lang="en-US" dirty="0"/>
          </a:p>
        </p:txBody>
      </p:sp>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3" name="Rectangle: Rounded Corners 10">
            <a:extLst>
              <a:ext uri="{FF2B5EF4-FFF2-40B4-BE49-F238E27FC236}">
                <a16:creationId xmlns:a16="http://schemas.microsoft.com/office/drawing/2014/main" id="{69AAE5AD-918A-FB88-EB41-5B47AFC79303}"/>
              </a:ext>
              <a:ext uri="{C183D7F6-B498-43B3-948B-1728B52AA6E4}">
                <adec:decorative xmlns:adec="http://schemas.microsoft.com/office/drawing/2017/decorative" val="1"/>
              </a:ext>
            </a:extLst>
          </p:cNvPr>
          <p:cNvSpPr/>
          <p:nvPr/>
        </p:nvSpPr>
        <p:spPr bwMode="auto">
          <a:xfrm>
            <a:off x="453483" y="1092013"/>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4" name="Rectangle: Rounded Corners 74">
            <a:extLst>
              <a:ext uri="{FF2B5EF4-FFF2-40B4-BE49-F238E27FC236}">
                <a16:creationId xmlns:a16="http://schemas.microsoft.com/office/drawing/2014/main" id="{874A75CD-4754-794C-8851-5FE111F35DE9}"/>
              </a:ext>
            </a:extLst>
          </p:cNvPr>
          <p:cNvSpPr/>
          <p:nvPr/>
        </p:nvSpPr>
        <p:spPr>
          <a:xfrm>
            <a:off x="1303720" y="860044"/>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 name="Rounded Rectangle 4">
            <a:extLst>
              <a:ext uri="{FF2B5EF4-FFF2-40B4-BE49-F238E27FC236}">
                <a16:creationId xmlns:a16="http://schemas.microsoft.com/office/drawing/2014/main" id="{B04497CA-1D8F-1597-13CD-87BC702A4391}"/>
              </a:ext>
            </a:extLst>
          </p:cNvPr>
          <p:cNvSpPr/>
          <p:nvPr/>
        </p:nvSpPr>
        <p:spPr>
          <a:xfrm>
            <a:off x="811306" y="1577955"/>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7" name="Rectangle: Rounded Corners 74">
            <a:extLst>
              <a:ext uri="{FF2B5EF4-FFF2-40B4-BE49-F238E27FC236}">
                <a16:creationId xmlns:a16="http://schemas.microsoft.com/office/drawing/2014/main" id="{D0F4918E-F55A-7AB7-8DE6-870F1127C08D}"/>
              </a:ext>
            </a:extLst>
          </p:cNvPr>
          <p:cNvSpPr/>
          <p:nvPr/>
        </p:nvSpPr>
        <p:spPr>
          <a:xfrm>
            <a:off x="5057041" y="850537"/>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8" name="Rectangle: Rounded Corners 74">
            <a:extLst>
              <a:ext uri="{FF2B5EF4-FFF2-40B4-BE49-F238E27FC236}">
                <a16:creationId xmlns:a16="http://schemas.microsoft.com/office/drawing/2014/main" id="{DCC4F8F4-355B-0055-CDC7-4BDC4883FDF4}"/>
              </a:ext>
            </a:extLst>
          </p:cNvPr>
          <p:cNvSpPr/>
          <p:nvPr/>
        </p:nvSpPr>
        <p:spPr>
          <a:xfrm>
            <a:off x="8810362" y="840597"/>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11" name="Rounded Rectangle 10">
            <a:extLst>
              <a:ext uri="{FF2B5EF4-FFF2-40B4-BE49-F238E27FC236}">
                <a16:creationId xmlns:a16="http://schemas.microsoft.com/office/drawing/2014/main" id="{6D43C495-4A59-36B0-39B4-B9D4FD06D171}"/>
              </a:ext>
            </a:extLst>
          </p:cNvPr>
          <p:cNvSpPr/>
          <p:nvPr/>
        </p:nvSpPr>
        <p:spPr>
          <a:xfrm>
            <a:off x="4588349" y="1540132"/>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3" name="Rounded Rectangle 12">
            <a:extLst>
              <a:ext uri="{FF2B5EF4-FFF2-40B4-BE49-F238E27FC236}">
                <a16:creationId xmlns:a16="http://schemas.microsoft.com/office/drawing/2014/main" id="{F777BB78-ABBF-2F63-95F0-5474C1AFAB26}"/>
              </a:ext>
            </a:extLst>
          </p:cNvPr>
          <p:cNvSpPr/>
          <p:nvPr/>
        </p:nvSpPr>
        <p:spPr>
          <a:xfrm>
            <a:off x="8339992" y="1540132"/>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4" name="Rectangle: Rounded Corners 74">
            <a:extLst>
              <a:ext uri="{FF2B5EF4-FFF2-40B4-BE49-F238E27FC236}">
                <a16:creationId xmlns:a16="http://schemas.microsoft.com/office/drawing/2014/main" id="{B5EDB46B-D22E-0A3C-2CB3-3C8D7108ABFC}"/>
              </a:ext>
            </a:extLst>
          </p:cNvPr>
          <p:cNvSpPr/>
          <p:nvPr/>
        </p:nvSpPr>
        <p:spPr>
          <a:xfrm>
            <a:off x="4773463" y="1951564"/>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a:t>
            </a:r>
          </a:p>
        </p:txBody>
      </p:sp>
      <p:sp>
        <p:nvSpPr>
          <p:cNvPr id="25" name="Rectangle: Rounded Corners 74">
            <a:extLst>
              <a:ext uri="{FF2B5EF4-FFF2-40B4-BE49-F238E27FC236}">
                <a16:creationId xmlns:a16="http://schemas.microsoft.com/office/drawing/2014/main" id="{37E6E893-7572-7797-DEEA-0E6379053292}"/>
              </a:ext>
            </a:extLst>
          </p:cNvPr>
          <p:cNvSpPr/>
          <p:nvPr/>
        </p:nvSpPr>
        <p:spPr>
          <a:xfrm>
            <a:off x="1048042" y="2344424"/>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26" name="Rectangle: Rounded Corners 74">
            <a:extLst>
              <a:ext uri="{FF2B5EF4-FFF2-40B4-BE49-F238E27FC236}">
                <a16:creationId xmlns:a16="http://schemas.microsoft.com/office/drawing/2014/main" id="{77FBED6D-A0D5-0A72-1883-EBB904521D11}"/>
              </a:ext>
            </a:extLst>
          </p:cNvPr>
          <p:cNvSpPr/>
          <p:nvPr/>
        </p:nvSpPr>
        <p:spPr>
          <a:xfrm>
            <a:off x="1026045" y="279371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28" name="Rectangle: Rounded Corners 74">
            <a:extLst>
              <a:ext uri="{FF2B5EF4-FFF2-40B4-BE49-F238E27FC236}">
                <a16:creationId xmlns:a16="http://schemas.microsoft.com/office/drawing/2014/main" id="{FB996DFB-E068-8251-7DA8-9FA5D00BE65F}"/>
              </a:ext>
            </a:extLst>
          </p:cNvPr>
          <p:cNvSpPr/>
          <p:nvPr/>
        </p:nvSpPr>
        <p:spPr>
          <a:xfrm>
            <a:off x="1001554" y="368984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29" name="Rectangle: Rounded Corners 74">
            <a:extLst>
              <a:ext uri="{FF2B5EF4-FFF2-40B4-BE49-F238E27FC236}">
                <a16:creationId xmlns:a16="http://schemas.microsoft.com/office/drawing/2014/main" id="{04EE4C81-7C87-37E5-906B-4201F51030D3}"/>
              </a:ext>
            </a:extLst>
          </p:cNvPr>
          <p:cNvSpPr/>
          <p:nvPr/>
        </p:nvSpPr>
        <p:spPr>
          <a:xfrm>
            <a:off x="1001553" y="413789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30" name="Rectangle: Rounded Corners 74">
            <a:extLst>
              <a:ext uri="{FF2B5EF4-FFF2-40B4-BE49-F238E27FC236}">
                <a16:creationId xmlns:a16="http://schemas.microsoft.com/office/drawing/2014/main" id="{125C0FD2-1D7F-39A9-2AC8-C575F80EDF0F}"/>
              </a:ext>
            </a:extLst>
          </p:cNvPr>
          <p:cNvSpPr/>
          <p:nvPr/>
        </p:nvSpPr>
        <p:spPr>
          <a:xfrm>
            <a:off x="1001550" y="459036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a:t>
            </a:r>
          </a:p>
        </p:txBody>
      </p:sp>
      <p:sp>
        <p:nvSpPr>
          <p:cNvPr id="31" name="Rectangle: Rounded Corners 74">
            <a:extLst>
              <a:ext uri="{FF2B5EF4-FFF2-40B4-BE49-F238E27FC236}">
                <a16:creationId xmlns:a16="http://schemas.microsoft.com/office/drawing/2014/main" id="{23048177-AD0F-8C8F-5E21-08F5E8828431}"/>
              </a:ext>
            </a:extLst>
          </p:cNvPr>
          <p:cNvSpPr/>
          <p:nvPr/>
        </p:nvSpPr>
        <p:spPr>
          <a:xfrm>
            <a:off x="989139" y="503462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32" name="Rectangle: Rounded Corners 74">
            <a:extLst>
              <a:ext uri="{FF2B5EF4-FFF2-40B4-BE49-F238E27FC236}">
                <a16:creationId xmlns:a16="http://schemas.microsoft.com/office/drawing/2014/main" id="{DFFB9072-C70B-22BD-E83A-1715D5B57C22}"/>
              </a:ext>
            </a:extLst>
          </p:cNvPr>
          <p:cNvSpPr/>
          <p:nvPr/>
        </p:nvSpPr>
        <p:spPr>
          <a:xfrm>
            <a:off x="989138" y="5486458"/>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36" name="Rectangle: Rounded Corners 74">
            <a:extLst>
              <a:ext uri="{FF2B5EF4-FFF2-40B4-BE49-F238E27FC236}">
                <a16:creationId xmlns:a16="http://schemas.microsoft.com/office/drawing/2014/main" id="{B4695626-DC7D-263E-75D7-945010E27183}"/>
              </a:ext>
            </a:extLst>
          </p:cNvPr>
          <p:cNvSpPr/>
          <p:nvPr/>
        </p:nvSpPr>
        <p:spPr>
          <a:xfrm>
            <a:off x="4773464" y="2348089"/>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7" name="Rectangle: Rounded Corners 74">
            <a:extLst>
              <a:ext uri="{FF2B5EF4-FFF2-40B4-BE49-F238E27FC236}">
                <a16:creationId xmlns:a16="http://schemas.microsoft.com/office/drawing/2014/main" id="{0C9C6F22-544A-235B-21DB-90CEBFC6EE86}"/>
              </a:ext>
            </a:extLst>
          </p:cNvPr>
          <p:cNvSpPr/>
          <p:nvPr/>
        </p:nvSpPr>
        <p:spPr>
          <a:xfrm>
            <a:off x="4773464" y="2799274"/>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8" name="Rectangle: Rounded Corners 74">
            <a:extLst>
              <a:ext uri="{FF2B5EF4-FFF2-40B4-BE49-F238E27FC236}">
                <a16:creationId xmlns:a16="http://schemas.microsoft.com/office/drawing/2014/main" id="{DC683189-6852-BCD6-3420-F21A90EE1305}"/>
              </a:ext>
            </a:extLst>
          </p:cNvPr>
          <p:cNvSpPr/>
          <p:nvPr/>
        </p:nvSpPr>
        <p:spPr>
          <a:xfrm>
            <a:off x="4773464" y="3238913"/>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9" name="Rectangle: Rounded Corners 74">
            <a:extLst>
              <a:ext uri="{FF2B5EF4-FFF2-40B4-BE49-F238E27FC236}">
                <a16:creationId xmlns:a16="http://schemas.microsoft.com/office/drawing/2014/main" id="{4A1C0AA8-6493-90AF-040D-7D451C50F8D8}"/>
              </a:ext>
            </a:extLst>
          </p:cNvPr>
          <p:cNvSpPr/>
          <p:nvPr/>
        </p:nvSpPr>
        <p:spPr>
          <a:xfrm>
            <a:off x="4773463" y="368984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0" name="Rectangle: Rounded Corners 74">
            <a:extLst>
              <a:ext uri="{FF2B5EF4-FFF2-40B4-BE49-F238E27FC236}">
                <a16:creationId xmlns:a16="http://schemas.microsoft.com/office/drawing/2014/main" id="{C210D247-EA45-F239-836C-873E9C8349A8}"/>
              </a:ext>
            </a:extLst>
          </p:cNvPr>
          <p:cNvSpPr/>
          <p:nvPr/>
        </p:nvSpPr>
        <p:spPr>
          <a:xfrm>
            <a:off x="4790068" y="414677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1" name="Rectangle: Rounded Corners 74">
            <a:extLst>
              <a:ext uri="{FF2B5EF4-FFF2-40B4-BE49-F238E27FC236}">
                <a16:creationId xmlns:a16="http://schemas.microsoft.com/office/drawing/2014/main" id="{56D012C5-3627-08A9-127F-6F8BF69BE1D0}"/>
              </a:ext>
            </a:extLst>
          </p:cNvPr>
          <p:cNvSpPr/>
          <p:nvPr/>
        </p:nvSpPr>
        <p:spPr>
          <a:xfrm>
            <a:off x="4790068" y="458033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2" name="Rectangle: Rounded Corners 74">
            <a:extLst>
              <a:ext uri="{FF2B5EF4-FFF2-40B4-BE49-F238E27FC236}">
                <a16:creationId xmlns:a16="http://schemas.microsoft.com/office/drawing/2014/main" id="{20597616-F8F7-1567-999E-57EBD235E38B}"/>
              </a:ext>
            </a:extLst>
          </p:cNvPr>
          <p:cNvSpPr/>
          <p:nvPr/>
        </p:nvSpPr>
        <p:spPr>
          <a:xfrm>
            <a:off x="4773463" y="502173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Authoritative GenAI Responses</a:t>
            </a:r>
          </a:p>
        </p:txBody>
      </p:sp>
      <p:sp>
        <p:nvSpPr>
          <p:cNvPr id="50" name="Rectangle: Rounded Corners 74">
            <a:extLst>
              <a:ext uri="{FF2B5EF4-FFF2-40B4-BE49-F238E27FC236}">
                <a16:creationId xmlns:a16="http://schemas.microsoft.com/office/drawing/2014/main" id="{154A20DA-4BC3-7396-BE52-6EAB240F480A}"/>
              </a:ext>
            </a:extLst>
          </p:cNvPr>
          <p:cNvSpPr/>
          <p:nvPr/>
        </p:nvSpPr>
        <p:spPr>
          <a:xfrm>
            <a:off x="4790068" y="5463121"/>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52" name="Rectangle: Rounded Corners 74">
            <a:extLst>
              <a:ext uri="{FF2B5EF4-FFF2-40B4-BE49-F238E27FC236}">
                <a16:creationId xmlns:a16="http://schemas.microsoft.com/office/drawing/2014/main" id="{0CF10E13-3027-900D-644C-EBD6B58E66D3}"/>
              </a:ext>
            </a:extLst>
          </p:cNvPr>
          <p:cNvSpPr/>
          <p:nvPr/>
        </p:nvSpPr>
        <p:spPr>
          <a:xfrm>
            <a:off x="8529335" y="4142278"/>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a:t>
            </a:r>
          </a:p>
        </p:txBody>
      </p:sp>
      <p:sp>
        <p:nvSpPr>
          <p:cNvPr id="53" name="Rectangle: Rounded Corners 74">
            <a:extLst>
              <a:ext uri="{FF2B5EF4-FFF2-40B4-BE49-F238E27FC236}">
                <a16:creationId xmlns:a16="http://schemas.microsoft.com/office/drawing/2014/main" id="{904D28D6-1BD0-8F07-B30D-012A1C03874E}"/>
              </a:ext>
            </a:extLst>
          </p:cNvPr>
          <p:cNvSpPr/>
          <p:nvPr/>
        </p:nvSpPr>
        <p:spPr>
          <a:xfrm>
            <a:off x="8529334" y="4576484"/>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a:t>
            </a:r>
          </a:p>
        </p:txBody>
      </p:sp>
      <p:sp>
        <p:nvSpPr>
          <p:cNvPr id="57" name="Rectangle: Rounded Corners 74">
            <a:extLst>
              <a:ext uri="{FF2B5EF4-FFF2-40B4-BE49-F238E27FC236}">
                <a16:creationId xmlns:a16="http://schemas.microsoft.com/office/drawing/2014/main" id="{136943A9-CD21-4139-1F70-5B0B1DA496CE}"/>
              </a:ext>
            </a:extLst>
          </p:cNvPr>
          <p:cNvSpPr/>
          <p:nvPr/>
        </p:nvSpPr>
        <p:spPr>
          <a:xfrm>
            <a:off x="8529334" y="5028915"/>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8" name="Oval 57">
            <a:extLst>
              <a:ext uri="{FF2B5EF4-FFF2-40B4-BE49-F238E27FC236}">
                <a16:creationId xmlns:a16="http://schemas.microsoft.com/office/drawing/2014/main" id="{F107E488-3E52-445C-ED42-01DBF8E77DF2}"/>
              </a:ext>
              <a:ext uri="{C183D7F6-B498-43B3-948B-1728B52AA6E4}">
                <adec:decorative xmlns:adec="http://schemas.microsoft.com/office/drawing/2017/decorative" val="1"/>
              </a:ext>
            </a:extLst>
          </p:cNvPr>
          <p:cNvSpPr/>
          <p:nvPr/>
        </p:nvSpPr>
        <p:spPr bwMode="auto">
          <a:xfrm>
            <a:off x="1091976" y="739722"/>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9" name="Graphic 58" descr="Bullseye with solid fill">
            <a:extLst>
              <a:ext uri="{FF2B5EF4-FFF2-40B4-BE49-F238E27FC236}">
                <a16:creationId xmlns:a16="http://schemas.microsoft.com/office/drawing/2014/main" id="{4CDABCBE-E202-A000-0375-A96612EC7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6197" y="820501"/>
            <a:ext cx="531222" cy="531222"/>
          </a:xfrm>
          <a:prstGeom prst="rect">
            <a:avLst/>
          </a:prstGeom>
        </p:spPr>
      </p:pic>
      <p:sp>
        <p:nvSpPr>
          <p:cNvPr id="60" name="Oval 59">
            <a:extLst>
              <a:ext uri="{FF2B5EF4-FFF2-40B4-BE49-F238E27FC236}">
                <a16:creationId xmlns:a16="http://schemas.microsoft.com/office/drawing/2014/main" id="{55FB3914-17DB-9390-F5AB-84AA57120EF3}"/>
              </a:ext>
              <a:ext uri="{C183D7F6-B498-43B3-948B-1728B52AA6E4}">
                <adec:decorative xmlns:adec="http://schemas.microsoft.com/office/drawing/2017/decorative" val="1"/>
              </a:ext>
            </a:extLst>
          </p:cNvPr>
          <p:cNvSpPr/>
          <p:nvPr/>
        </p:nvSpPr>
        <p:spPr bwMode="auto">
          <a:xfrm>
            <a:off x="4831006" y="739722"/>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1" name="Graphic 60" descr="Stopwatch 75% with solid fill">
            <a:extLst>
              <a:ext uri="{FF2B5EF4-FFF2-40B4-BE49-F238E27FC236}">
                <a16:creationId xmlns:a16="http://schemas.microsoft.com/office/drawing/2014/main" id="{1F13557F-F88D-DA79-19C4-8C80BDBBE2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3560" y="779082"/>
            <a:ext cx="576178" cy="576178"/>
          </a:xfrm>
          <a:prstGeom prst="rect">
            <a:avLst/>
          </a:prstGeom>
        </p:spPr>
      </p:pic>
      <p:sp>
        <p:nvSpPr>
          <p:cNvPr id="63" name="Oval 62">
            <a:extLst>
              <a:ext uri="{FF2B5EF4-FFF2-40B4-BE49-F238E27FC236}">
                <a16:creationId xmlns:a16="http://schemas.microsoft.com/office/drawing/2014/main" id="{0F9AA3AA-9BBA-83BA-D8E7-229AC50B42A9}"/>
              </a:ext>
              <a:ext uri="{C183D7F6-B498-43B3-948B-1728B52AA6E4}">
                <adec:decorative xmlns:adec="http://schemas.microsoft.com/office/drawing/2017/decorative" val="1"/>
              </a:ext>
            </a:extLst>
          </p:cNvPr>
          <p:cNvSpPr/>
          <p:nvPr/>
        </p:nvSpPr>
        <p:spPr bwMode="auto">
          <a:xfrm>
            <a:off x="8616917" y="743613"/>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6" name="Graphic 65" descr="Dollar with solid fill">
            <a:extLst>
              <a:ext uri="{FF2B5EF4-FFF2-40B4-BE49-F238E27FC236}">
                <a16:creationId xmlns:a16="http://schemas.microsoft.com/office/drawing/2014/main" id="{2CAFA276-6400-18EA-84AE-CDBB42714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0993" y="877377"/>
            <a:ext cx="458533" cy="458533"/>
          </a:xfrm>
          <a:prstGeom prst="rect">
            <a:avLst/>
          </a:prstGeom>
        </p:spPr>
      </p:pic>
      <p:sp>
        <p:nvSpPr>
          <p:cNvPr id="67" name="Rectangle: Rounded Corners 74">
            <a:extLst>
              <a:ext uri="{FF2B5EF4-FFF2-40B4-BE49-F238E27FC236}">
                <a16:creationId xmlns:a16="http://schemas.microsoft.com/office/drawing/2014/main" id="{93DD7D8F-9B37-B28C-FF86-B3BEAAE83556}"/>
              </a:ext>
            </a:extLst>
          </p:cNvPr>
          <p:cNvSpPr/>
          <p:nvPr/>
        </p:nvSpPr>
        <p:spPr>
          <a:xfrm>
            <a:off x="1048042" y="193481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 </a:t>
            </a:r>
          </a:p>
        </p:txBody>
      </p:sp>
      <p:sp>
        <p:nvSpPr>
          <p:cNvPr id="68" name="Rectangle: Rounded Corners 74">
            <a:extLst>
              <a:ext uri="{FF2B5EF4-FFF2-40B4-BE49-F238E27FC236}">
                <a16:creationId xmlns:a16="http://schemas.microsoft.com/office/drawing/2014/main" id="{81F4D6EE-FCA5-0E12-F1FF-80B006D49DA7}"/>
              </a:ext>
            </a:extLst>
          </p:cNvPr>
          <p:cNvSpPr/>
          <p:nvPr/>
        </p:nvSpPr>
        <p:spPr>
          <a:xfrm>
            <a:off x="1026045" y="324012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50"/>
                                  </p:stCondLst>
                                  <p:childTnLst>
                                    <p:animMotion origin="layout" path="M -4.375E-6 2.96296E-6 L -4.375E-6 0.03541 " pathEditMode="relative" rAng="0" ptsTypes="AA">
                                      <p:cBhvr>
                                        <p:cTn id="12" dur="700" spd="-100000" fill="hold"/>
                                        <p:tgtEl>
                                          <p:spTgt spid="3"/>
                                        </p:tgtEl>
                                        <p:attrNameLst>
                                          <p:attrName>ppt_x</p:attrName>
                                          <p:attrName>ppt_y</p:attrName>
                                        </p:attrNameLst>
                                      </p:cBhvr>
                                      <p:rCtr x="0" y="1759"/>
                                    </p:animMotion>
                                  </p:childTnLst>
                                </p:cTn>
                              </p:par>
                              <p:par>
                                <p:cTn id="13" presetID="10" presetClass="entr" presetSubtype="0" fill="hold" grpId="0" nodeType="withEffect">
                                  <p:stCondLst>
                                    <p:cond delay="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50"/>
                                  </p:stCondLst>
                                  <p:childTnLst>
                                    <p:animMotion origin="layout" path="M -4.375E-6 2.96296E-6 L -4.375E-6 0.03541 " pathEditMode="relative" rAng="0" ptsTypes="AA">
                                      <p:cBhvr>
                                        <p:cTn id="17" dur="700" spd="-100000" fill="hold"/>
                                        <p:tgtEl>
                                          <p:spTgt spid="4"/>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42" presetClass="path" presetSubtype="0" decel="100000" fill="hold" grpId="1" nodeType="withEffect">
                                  <p:stCondLst>
                                    <p:cond delay="100"/>
                                  </p:stCondLst>
                                  <p:childTnLst>
                                    <p:animMotion origin="layout" path="M -4.375E-6 -1.48148E-6 L -4.375E-6 0.03542 " pathEditMode="relative" rAng="0" ptsTypes="AA">
                                      <p:cBhvr>
                                        <p:cTn id="22" dur="700" spd="-100000" fill="hold"/>
                                        <p:tgtEl>
                                          <p:spTgt spid="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200"/>
                                  </p:stCondLst>
                                  <p:childTnLst>
                                    <p:animMotion origin="layout" path="M 4.79167E-6 2.22222E-6 L 4.79167E-6 0.03541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35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350"/>
                                  </p:stCondLst>
                                  <p:childTnLst>
                                    <p:animMotion origin="layout" path="M 3.75E-6 2.96296E-6 L 3.75E-6 0.03541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1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11"/>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13"/>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4"/>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2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2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28"/>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29"/>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30"/>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31"/>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32"/>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36"/>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7"/>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8"/>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9"/>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0"/>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1"/>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2"/>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50"/>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500"/>
                                        <p:tgtEl>
                                          <p:spTgt spid="52"/>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52"/>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53"/>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500"/>
                                        <p:tgtEl>
                                          <p:spTgt spid="57"/>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57"/>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67"/>
                                        </p:tgtEl>
                                        <p:attrNameLst>
                                          <p:attrName>style.visibility</p:attrName>
                                        </p:attrNameLst>
                                      </p:cBhvr>
                                      <p:to>
                                        <p:strVal val="visible"/>
                                      </p:to>
                                    </p:set>
                                    <p:animEffect transition="in" filter="fade">
                                      <p:cBhvr>
                                        <p:cTn id="140" dur="500"/>
                                        <p:tgtEl>
                                          <p:spTgt spid="67"/>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67"/>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68"/>
                                        </p:tgtEl>
                                        <p:attrNameLst>
                                          <p:attrName>style.visibility</p:attrName>
                                        </p:attrNameLst>
                                      </p:cBhvr>
                                      <p:to>
                                        <p:strVal val="visible"/>
                                      </p:to>
                                    </p:set>
                                    <p:animEffect transition="in" filter="fade">
                                      <p:cBhvr>
                                        <p:cTn id="145" dur="500"/>
                                        <p:tgtEl>
                                          <p:spTgt spid="68"/>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6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 grpId="0" animBg="1"/>
      <p:bldP spid="3" grpId="1" animBg="1"/>
      <p:bldP spid="4" grpId="0" animBg="1"/>
      <p:bldP spid="4" grpId="1" animBg="1"/>
      <p:bldP spid="5" grpId="0" animBg="1"/>
      <p:bldP spid="5" grpId="1" animBg="1"/>
      <p:bldP spid="7" grpId="0" animBg="1"/>
      <p:bldP spid="7" grpId="1" animBg="1"/>
      <p:bldP spid="8" grpId="0" animBg="1"/>
      <p:bldP spid="8" grpId="1" animBg="1"/>
      <p:bldP spid="11" grpId="0" animBg="1"/>
      <p:bldP spid="11" grpId="1" animBg="1"/>
      <p:bldP spid="13" grpId="0" animBg="1"/>
      <p:bldP spid="13" grpId="1" animBg="1"/>
      <p:bldP spid="14" grpId="0" animBg="1"/>
      <p:bldP spid="1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50" grpId="0" animBg="1"/>
      <p:bldP spid="50" grpId="1" animBg="1"/>
      <p:bldP spid="52" grpId="0" animBg="1"/>
      <p:bldP spid="52" grpId="1" animBg="1"/>
      <p:bldP spid="53" grpId="0" animBg="1"/>
      <p:bldP spid="53" grpId="1" animBg="1"/>
      <p:bldP spid="57" grpId="0" animBg="1"/>
      <p:bldP spid="57" grpId="1" animBg="1"/>
      <p:bldP spid="67" grpId="0" animBg="1"/>
      <p:bldP spid="67" grpId="1" animBg="1"/>
      <p:bldP spid="68" grpId="0" animBg="1"/>
      <p:bldP spid="6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2E7A-6955-D5C6-5F49-DF185EDC64F8}"/>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70E22CC1-7581-94CF-82C9-1727875CE007}"/>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Optimizations</a:t>
            </a:r>
            <a:endParaRPr lang="en-US" dirty="0"/>
          </a:p>
        </p:txBody>
      </p:sp>
      <p:sp>
        <p:nvSpPr>
          <p:cNvPr id="9" name="Rectangle: Rounded Corners 10">
            <a:extLst>
              <a:ext uri="{FF2B5EF4-FFF2-40B4-BE49-F238E27FC236}">
                <a16:creationId xmlns:a16="http://schemas.microsoft.com/office/drawing/2014/main" id="{003EE997-ECBC-C5AD-1B2C-86C67F663562}"/>
              </a:ext>
              <a:ext uri="{C183D7F6-B498-43B3-948B-1728B52AA6E4}">
                <adec:decorative xmlns:adec="http://schemas.microsoft.com/office/drawing/2017/decorative" val="1"/>
              </a:ext>
            </a:extLst>
          </p:cNvPr>
          <p:cNvSpPr/>
          <p:nvPr/>
        </p:nvSpPr>
        <p:spPr bwMode="auto">
          <a:xfrm>
            <a:off x="453483" y="1092013"/>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36E1AA0A-7852-7650-0855-C0A4ED25EB82}"/>
              </a:ext>
            </a:extLst>
          </p:cNvPr>
          <p:cNvSpPr/>
          <p:nvPr/>
        </p:nvSpPr>
        <p:spPr>
          <a:xfrm>
            <a:off x="1303720" y="860044"/>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35C0599D-7C4A-96BB-AC88-A54A56544E0F}"/>
              </a:ext>
            </a:extLst>
          </p:cNvPr>
          <p:cNvSpPr/>
          <p:nvPr/>
        </p:nvSpPr>
        <p:spPr>
          <a:xfrm>
            <a:off x="811306" y="1577955"/>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21348611-4EC8-658A-1D22-847613C3E0C6}"/>
              </a:ext>
            </a:extLst>
          </p:cNvPr>
          <p:cNvSpPr/>
          <p:nvPr/>
        </p:nvSpPr>
        <p:spPr>
          <a:xfrm>
            <a:off x="5057041" y="850537"/>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4877972B-9693-E234-E514-9720E26345A3}"/>
              </a:ext>
            </a:extLst>
          </p:cNvPr>
          <p:cNvSpPr/>
          <p:nvPr/>
        </p:nvSpPr>
        <p:spPr>
          <a:xfrm>
            <a:off x="8810362" y="840597"/>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8DEB3FCB-877A-5090-2D6F-6279AE669B35}"/>
              </a:ext>
            </a:extLst>
          </p:cNvPr>
          <p:cNvSpPr/>
          <p:nvPr/>
        </p:nvSpPr>
        <p:spPr>
          <a:xfrm>
            <a:off x="4588349" y="1540132"/>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1A5D8D4B-899A-CE2B-1BAD-19FD8A6584E5}"/>
              </a:ext>
            </a:extLst>
          </p:cNvPr>
          <p:cNvSpPr/>
          <p:nvPr/>
        </p:nvSpPr>
        <p:spPr>
          <a:xfrm>
            <a:off x="8339992" y="1540132"/>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19BFB768-72EA-C5CB-3A3D-0470B0037A9E}"/>
              </a:ext>
            </a:extLst>
          </p:cNvPr>
          <p:cNvSpPr/>
          <p:nvPr/>
        </p:nvSpPr>
        <p:spPr>
          <a:xfrm>
            <a:off x="4773463" y="1951564"/>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 (*)</a:t>
            </a:r>
          </a:p>
        </p:txBody>
      </p:sp>
      <p:sp>
        <p:nvSpPr>
          <p:cNvPr id="15" name="Rectangle: Rounded Corners 74">
            <a:extLst>
              <a:ext uri="{FF2B5EF4-FFF2-40B4-BE49-F238E27FC236}">
                <a16:creationId xmlns:a16="http://schemas.microsoft.com/office/drawing/2014/main" id="{FFC8CDF7-0691-BC09-D9C3-55D826B2C522}"/>
              </a:ext>
            </a:extLst>
          </p:cNvPr>
          <p:cNvSpPr/>
          <p:nvPr/>
        </p:nvSpPr>
        <p:spPr>
          <a:xfrm>
            <a:off x="1048042" y="2344424"/>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282EF321-71C4-5F0A-C8CC-E98E7B896B2F}"/>
              </a:ext>
            </a:extLst>
          </p:cNvPr>
          <p:cNvSpPr/>
          <p:nvPr/>
        </p:nvSpPr>
        <p:spPr>
          <a:xfrm>
            <a:off x="1026045" y="279371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F9D5E9AE-CA52-90C7-27F4-1F94F8B88BCC}"/>
              </a:ext>
            </a:extLst>
          </p:cNvPr>
          <p:cNvSpPr/>
          <p:nvPr/>
        </p:nvSpPr>
        <p:spPr>
          <a:xfrm>
            <a:off x="1001554" y="368984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 (*)</a:t>
            </a:r>
          </a:p>
        </p:txBody>
      </p:sp>
      <p:sp>
        <p:nvSpPr>
          <p:cNvPr id="18" name="Rectangle: Rounded Corners 74">
            <a:extLst>
              <a:ext uri="{FF2B5EF4-FFF2-40B4-BE49-F238E27FC236}">
                <a16:creationId xmlns:a16="http://schemas.microsoft.com/office/drawing/2014/main" id="{876189DD-EBC9-1210-5A1C-7E2B4821C9A6}"/>
              </a:ext>
            </a:extLst>
          </p:cNvPr>
          <p:cNvSpPr/>
          <p:nvPr/>
        </p:nvSpPr>
        <p:spPr>
          <a:xfrm>
            <a:off x="1001553" y="413789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 (*)</a:t>
            </a:r>
          </a:p>
        </p:txBody>
      </p:sp>
      <p:sp>
        <p:nvSpPr>
          <p:cNvPr id="22" name="Rectangle: Rounded Corners 74">
            <a:extLst>
              <a:ext uri="{FF2B5EF4-FFF2-40B4-BE49-F238E27FC236}">
                <a16:creationId xmlns:a16="http://schemas.microsoft.com/office/drawing/2014/main" id="{5FA2A01D-FF36-7C32-231E-401847B1DF3E}"/>
              </a:ext>
            </a:extLst>
          </p:cNvPr>
          <p:cNvSpPr/>
          <p:nvPr/>
        </p:nvSpPr>
        <p:spPr>
          <a:xfrm>
            <a:off x="1001550" y="459036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 (*)</a:t>
            </a:r>
          </a:p>
        </p:txBody>
      </p:sp>
      <p:sp>
        <p:nvSpPr>
          <p:cNvPr id="23" name="Rectangle: Rounded Corners 74">
            <a:extLst>
              <a:ext uri="{FF2B5EF4-FFF2-40B4-BE49-F238E27FC236}">
                <a16:creationId xmlns:a16="http://schemas.microsoft.com/office/drawing/2014/main" id="{B5EA4ECE-6E64-3DAD-9EA6-FF703DB62C33}"/>
              </a:ext>
            </a:extLst>
          </p:cNvPr>
          <p:cNvSpPr/>
          <p:nvPr/>
        </p:nvSpPr>
        <p:spPr>
          <a:xfrm>
            <a:off x="989139" y="503462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7A29DE19-1334-6C41-065F-ED8383AFD3FB}"/>
              </a:ext>
            </a:extLst>
          </p:cNvPr>
          <p:cNvSpPr/>
          <p:nvPr/>
        </p:nvSpPr>
        <p:spPr>
          <a:xfrm>
            <a:off x="989138" y="5486458"/>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 (*)</a:t>
            </a:r>
          </a:p>
        </p:txBody>
      </p:sp>
      <p:sp>
        <p:nvSpPr>
          <p:cNvPr id="27" name="Rectangle: Rounded Corners 74">
            <a:extLst>
              <a:ext uri="{FF2B5EF4-FFF2-40B4-BE49-F238E27FC236}">
                <a16:creationId xmlns:a16="http://schemas.microsoft.com/office/drawing/2014/main" id="{585667FF-E2A8-4495-7384-46AA292D731C}"/>
              </a:ext>
            </a:extLst>
          </p:cNvPr>
          <p:cNvSpPr/>
          <p:nvPr/>
        </p:nvSpPr>
        <p:spPr>
          <a:xfrm>
            <a:off x="4773464" y="2348089"/>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 (*)</a:t>
            </a:r>
          </a:p>
        </p:txBody>
      </p:sp>
      <p:sp>
        <p:nvSpPr>
          <p:cNvPr id="33" name="Rectangle: Rounded Corners 74">
            <a:extLst>
              <a:ext uri="{FF2B5EF4-FFF2-40B4-BE49-F238E27FC236}">
                <a16:creationId xmlns:a16="http://schemas.microsoft.com/office/drawing/2014/main" id="{9DE38B26-D470-0F57-11CF-3FE121DACC49}"/>
              </a:ext>
            </a:extLst>
          </p:cNvPr>
          <p:cNvSpPr/>
          <p:nvPr/>
        </p:nvSpPr>
        <p:spPr>
          <a:xfrm>
            <a:off x="4773464" y="2799274"/>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FE06B38E-E346-60B5-FF95-6FC0089E857B}"/>
              </a:ext>
            </a:extLst>
          </p:cNvPr>
          <p:cNvSpPr/>
          <p:nvPr/>
        </p:nvSpPr>
        <p:spPr>
          <a:xfrm>
            <a:off x="4773464" y="3238913"/>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BD945EE5-518C-029A-6198-131F973C4054}"/>
              </a:ext>
            </a:extLst>
          </p:cNvPr>
          <p:cNvSpPr/>
          <p:nvPr/>
        </p:nvSpPr>
        <p:spPr>
          <a:xfrm>
            <a:off x="4773463" y="368984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A4343D02-1C91-1331-0CA7-45CD2C5DD152}"/>
              </a:ext>
            </a:extLst>
          </p:cNvPr>
          <p:cNvSpPr/>
          <p:nvPr/>
        </p:nvSpPr>
        <p:spPr>
          <a:xfrm>
            <a:off x="4790068" y="414677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 (OpenAI)</a:t>
            </a:r>
          </a:p>
        </p:txBody>
      </p:sp>
      <p:sp>
        <p:nvSpPr>
          <p:cNvPr id="44" name="Rectangle: Rounded Corners 74">
            <a:extLst>
              <a:ext uri="{FF2B5EF4-FFF2-40B4-BE49-F238E27FC236}">
                <a16:creationId xmlns:a16="http://schemas.microsoft.com/office/drawing/2014/main" id="{07FDB5FF-97C5-1CB4-4DAD-7DF37FA57A18}"/>
              </a:ext>
            </a:extLst>
          </p:cNvPr>
          <p:cNvSpPr/>
          <p:nvPr/>
        </p:nvSpPr>
        <p:spPr>
          <a:xfrm>
            <a:off x="4790068" y="458033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7359D2ED-32FF-5EF6-F521-4B3CF2E83994}"/>
              </a:ext>
            </a:extLst>
          </p:cNvPr>
          <p:cNvSpPr/>
          <p:nvPr/>
        </p:nvSpPr>
        <p:spPr>
          <a:xfrm>
            <a:off x="4773463" y="502173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Authoritative GenAI Responses (*)</a:t>
            </a:r>
          </a:p>
        </p:txBody>
      </p:sp>
      <p:sp>
        <p:nvSpPr>
          <p:cNvPr id="46" name="Rectangle: Rounded Corners 74">
            <a:extLst>
              <a:ext uri="{FF2B5EF4-FFF2-40B4-BE49-F238E27FC236}">
                <a16:creationId xmlns:a16="http://schemas.microsoft.com/office/drawing/2014/main" id="{1A6A5AFE-87E6-659D-03ED-E8750100ABD4}"/>
              </a:ext>
            </a:extLst>
          </p:cNvPr>
          <p:cNvSpPr/>
          <p:nvPr/>
        </p:nvSpPr>
        <p:spPr>
          <a:xfrm>
            <a:off x="4790068" y="5463121"/>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 (*)</a:t>
            </a:r>
          </a:p>
        </p:txBody>
      </p:sp>
      <p:sp>
        <p:nvSpPr>
          <p:cNvPr id="47" name="Rectangle: Rounded Corners 74">
            <a:extLst>
              <a:ext uri="{FF2B5EF4-FFF2-40B4-BE49-F238E27FC236}">
                <a16:creationId xmlns:a16="http://schemas.microsoft.com/office/drawing/2014/main" id="{0FF5243A-D959-79D5-431E-05016A3A6D7C}"/>
              </a:ext>
            </a:extLst>
          </p:cNvPr>
          <p:cNvSpPr/>
          <p:nvPr/>
        </p:nvSpPr>
        <p:spPr>
          <a:xfrm>
            <a:off x="8529335" y="4142278"/>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 (*)</a:t>
            </a:r>
          </a:p>
        </p:txBody>
      </p:sp>
      <p:sp>
        <p:nvSpPr>
          <p:cNvPr id="48" name="Rectangle: Rounded Corners 74">
            <a:extLst>
              <a:ext uri="{FF2B5EF4-FFF2-40B4-BE49-F238E27FC236}">
                <a16:creationId xmlns:a16="http://schemas.microsoft.com/office/drawing/2014/main" id="{EA982052-19DE-3A7E-D2AD-E608D925487A}"/>
              </a:ext>
            </a:extLst>
          </p:cNvPr>
          <p:cNvSpPr/>
          <p:nvPr/>
        </p:nvSpPr>
        <p:spPr>
          <a:xfrm>
            <a:off x="8529334" y="4576484"/>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 (*)</a:t>
            </a:r>
          </a:p>
        </p:txBody>
      </p:sp>
      <p:sp>
        <p:nvSpPr>
          <p:cNvPr id="49" name="Rectangle: Rounded Corners 74">
            <a:extLst>
              <a:ext uri="{FF2B5EF4-FFF2-40B4-BE49-F238E27FC236}">
                <a16:creationId xmlns:a16="http://schemas.microsoft.com/office/drawing/2014/main" id="{1D032456-BBC2-D8EF-BDAF-B00165A25C23}"/>
              </a:ext>
            </a:extLst>
          </p:cNvPr>
          <p:cNvSpPr/>
          <p:nvPr/>
        </p:nvSpPr>
        <p:spPr>
          <a:xfrm>
            <a:off x="8529334" y="5028915"/>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 (*)</a:t>
            </a:r>
          </a:p>
        </p:txBody>
      </p:sp>
      <p:sp>
        <p:nvSpPr>
          <p:cNvPr id="51" name="Oval 50">
            <a:extLst>
              <a:ext uri="{FF2B5EF4-FFF2-40B4-BE49-F238E27FC236}">
                <a16:creationId xmlns:a16="http://schemas.microsoft.com/office/drawing/2014/main" id="{752E6338-F3C4-00CE-125D-D5D0CAE59703}"/>
              </a:ext>
              <a:ext uri="{C183D7F6-B498-43B3-948B-1728B52AA6E4}">
                <adec:decorative xmlns:adec="http://schemas.microsoft.com/office/drawing/2017/decorative" val="1"/>
              </a:ext>
            </a:extLst>
          </p:cNvPr>
          <p:cNvSpPr/>
          <p:nvPr/>
        </p:nvSpPr>
        <p:spPr bwMode="auto">
          <a:xfrm>
            <a:off x="1091976" y="739722"/>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B139699B-5C09-C3ED-E251-EEB0B30E50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197" y="820501"/>
            <a:ext cx="531222" cy="531222"/>
          </a:xfrm>
          <a:prstGeom prst="rect">
            <a:avLst/>
          </a:prstGeom>
        </p:spPr>
      </p:pic>
      <p:sp>
        <p:nvSpPr>
          <p:cNvPr id="56" name="Oval 55">
            <a:extLst>
              <a:ext uri="{FF2B5EF4-FFF2-40B4-BE49-F238E27FC236}">
                <a16:creationId xmlns:a16="http://schemas.microsoft.com/office/drawing/2014/main" id="{E353EED4-378E-32E9-4229-6D06BCAA7D71}"/>
              </a:ext>
              <a:ext uri="{C183D7F6-B498-43B3-948B-1728B52AA6E4}">
                <adec:decorative xmlns:adec="http://schemas.microsoft.com/office/drawing/2017/decorative" val="1"/>
              </a:ext>
            </a:extLst>
          </p:cNvPr>
          <p:cNvSpPr/>
          <p:nvPr/>
        </p:nvSpPr>
        <p:spPr bwMode="auto">
          <a:xfrm>
            <a:off x="4831006" y="739722"/>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00CFFC4F-3ACC-B419-E66B-C6AEA3FE2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3560" y="779082"/>
            <a:ext cx="576178" cy="576178"/>
          </a:xfrm>
          <a:prstGeom prst="rect">
            <a:avLst/>
          </a:prstGeom>
        </p:spPr>
      </p:pic>
      <p:sp>
        <p:nvSpPr>
          <p:cNvPr id="65" name="Oval 64">
            <a:extLst>
              <a:ext uri="{FF2B5EF4-FFF2-40B4-BE49-F238E27FC236}">
                <a16:creationId xmlns:a16="http://schemas.microsoft.com/office/drawing/2014/main" id="{064630D2-E08C-F0BF-5FBE-1F6BDD3BE98F}"/>
              </a:ext>
              <a:ext uri="{C183D7F6-B498-43B3-948B-1728B52AA6E4}">
                <adec:decorative xmlns:adec="http://schemas.microsoft.com/office/drawing/2017/decorative" val="1"/>
              </a:ext>
            </a:extLst>
          </p:cNvPr>
          <p:cNvSpPr/>
          <p:nvPr/>
        </p:nvSpPr>
        <p:spPr bwMode="auto">
          <a:xfrm>
            <a:off x="8616917" y="743613"/>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33DD951-2E2A-20E8-0885-A9B5F592AC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993" y="877377"/>
            <a:ext cx="458533" cy="458533"/>
          </a:xfrm>
          <a:prstGeom prst="rect">
            <a:avLst/>
          </a:prstGeom>
        </p:spPr>
      </p:pic>
      <p:sp>
        <p:nvSpPr>
          <p:cNvPr id="69" name="AutoShape 6">
            <a:extLst>
              <a:ext uri="{FF2B5EF4-FFF2-40B4-BE49-F238E27FC236}">
                <a16:creationId xmlns:a16="http://schemas.microsoft.com/office/drawing/2014/main" id="{09690D92-6372-9018-CE32-11A731027833}"/>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E4ACA1C9-9D60-F4E9-1A82-1DD48FC6011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CAC817D4-F8E9-9B46-5EAB-D42467E1DC80}"/>
              </a:ext>
            </a:extLst>
          </p:cNvPr>
          <p:cNvSpPr/>
          <p:nvPr/>
        </p:nvSpPr>
        <p:spPr>
          <a:xfrm>
            <a:off x="1048042" y="193481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 (*)</a:t>
            </a:r>
          </a:p>
        </p:txBody>
      </p:sp>
      <p:sp>
        <p:nvSpPr>
          <p:cNvPr id="73" name="Rectangle: Rounded Corners 74">
            <a:extLst>
              <a:ext uri="{FF2B5EF4-FFF2-40B4-BE49-F238E27FC236}">
                <a16:creationId xmlns:a16="http://schemas.microsoft.com/office/drawing/2014/main" id="{BCE9BDC9-9FAB-E480-5616-6362EF17AF97}"/>
              </a:ext>
            </a:extLst>
          </p:cNvPr>
          <p:cNvSpPr/>
          <p:nvPr/>
        </p:nvSpPr>
        <p:spPr>
          <a:xfrm>
            <a:off x="1026045" y="324012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
        <p:nvSpPr>
          <p:cNvPr id="4" name="TextBox 3">
            <a:extLst>
              <a:ext uri="{FF2B5EF4-FFF2-40B4-BE49-F238E27FC236}">
                <a16:creationId xmlns:a16="http://schemas.microsoft.com/office/drawing/2014/main" id="{6D9A5054-D0EA-8E07-8F61-2535D01BD728}"/>
              </a:ext>
            </a:extLst>
          </p:cNvPr>
          <p:cNvSpPr txBox="1"/>
          <p:nvPr/>
        </p:nvSpPr>
        <p:spPr>
          <a:xfrm>
            <a:off x="453481" y="6405649"/>
            <a:ext cx="9509225" cy="338554"/>
          </a:xfrm>
          <a:prstGeom prst="rect">
            <a:avLst/>
          </a:prstGeom>
          <a:noFill/>
        </p:spPr>
        <p:txBody>
          <a:bodyPr wrap="square">
            <a:spAutoFit/>
          </a:bodyPr>
          <a:lstStyle/>
          <a:p>
            <a:r>
              <a:rPr lang="en-US" sz="1600" dirty="0">
                <a:solidFill>
                  <a:schemeClr val="bg1">
                    <a:lumMod val="50000"/>
                    <a:lumOff val="50000"/>
                  </a:schemeClr>
                </a:solidFill>
                <a:cs typeface="Segoe UI Semibold"/>
              </a:rPr>
              <a:t>* Identified items available for additional and advanced optimizations on the Microsoft AI platforms</a:t>
            </a:r>
            <a:endParaRPr lang="en-US" dirty="0">
              <a:solidFill>
                <a:schemeClr val="bg1">
                  <a:lumMod val="50000"/>
                  <a:lumOff val="50000"/>
                </a:schemeClr>
              </a:solidFill>
            </a:endParaRPr>
          </a:p>
        </p:txBody>
      </p:sp>
    </p:spTree>
    <p:extLst>
      <p:ext uri="{BB962C8B-B14F-4D97-AF65-F5344CB8AC3E}">
        <p14:creationId xmlns:p14="http://schemas.microsoft.com/office/powerpoint/2010/main" val="1173496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E21B-30D7-64A2-82BC-EEB936D2A69C}"/>
            </a:ext>
          </a:extLst>
        </p:cNvPr>
        <p:cNvGrpSpPr/>
        <p:nvPr/>
      </p:nvGrpSpPr>
      <p:grpSpPr>
        <a:xfrm>
          <a:off x="0" y="0"/>
          <a:ext cx="0" cy="0"/>
          <a:chOff x="0" y="0"/>
          <a:chExt cx="0" cy="0"/>
        </a:xfrm>
      </p:grpSpPr>
      <p:sp>
        <p:nvSpPr>
          <p:cNvPr id="19" name="Rectangle: Rounded Corners 74">
            <a:extLst>
              <a:ext uri="{FF2B5EF4-FFF2-40B4-BE49-F238E27FC236}">
                <a16:creationId xmlns:a16="http://schemas.microsoft.com/office/drawing/2014/main" id="{1F40C35A-18D1-176B-DBA2-DCBDBA9BAC6F}"/>
              </a:ext>
            </a:extLst>
          </p:cNvPr>
          <p:cNvSpPr/>
          <p:nvPr/>
        </p:nvSpPr>
        <p:spPr>
          <a:xfrm>
            <a:off x="2026713" y="588310"/>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1" name="Oval 50">
            <a:extLst>
              <a:ext uri="{FF2B5EF4-FFF2-40B4-BE49-F238E27FC236}">
                <a16:creationId xmlns:a16="http://schemas.microsoft.com/office/drawing/2014/main" id="{9A7098ED-A667-7707-E745-D29BC68B0429}"/>
              </a:ext>
              <a:ext uri="{C183D7F6-B498-43B3-948B-1728B52AA6E4}">
                <adec:decorative xmlns:adec="http://schemas.microsoft.com/office/drawing/2017/decorative" val="1"/>
              </a:ext>
            </a:extLst>
          </p:cNvPr>
          <p:cNvSpPr/>
          <p:nvPr/>
        </p:nvSpPr>
        <p:spPr bwMode="auto">
          <a:xfrm>
            <a:off x="1814969" y="467988"/>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1D0500D7-7DC9-CA1B-829F-6213CAB63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190" y="548767"/>
            <a:ext cx="531222" cy="531222"/>
          </a:xfrm>
          <a:prstGeom prst="rect">
            <a:avLst/>
          </a:prstGeom>
        </p:spPr>
      </p:pic>
      <p:sp>
        <p:nvSpPr>
          <p:cNvPr id="69" name="AutoShape 6">
            <a:extLst>
              <a:ext uri="{FF2B5EF4-FFF2-40B4-BE49-F238E27FC236}">
                <a16:creationId xmlns:a16="http://schemas.microsoft.com/office/drawing/2014/main" id="{B4487DAD-84EA-9AD3-C4DC-0EBF6FE345B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054FDC1C-8490-C2FB-A133-8139629FD2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BDB94B86-597D-78EA-5E91-266EFC757DAB}"/>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2000">
                      <a:srgbClr val="0078D4"/>
                    </a:gs>
                    <a:gs pos="74000">
                      <a:srgbClr val="8DC8E8"/>
                    </a:gs>
                  </a:gsLst>
                  <a:path path="circle">
                    <a:fillToRect l="100000" t="100000"/>
                  </a:path>
                  <a:tileRect r="-100000" b="-100000"/>
                </a:gradFill>
              </a:rPr>
              <a:t>Optimize the Quality and Precision of Generative AI Output</a:t>
            </a:r>
          </a:p>
        </p:txBody>
      </p:sp>
      <p:sp>
        <p:nvSpPr>
          <p:cNvPr id="7" name="Title 2">
            <a:extLst>
              <a:ext uri="{FF2B5EF4-FFF2-40B4-BE49-F238E27FC236}">
                <a16:creationId xmlns:a16="http://schemas.microsoft.com/office/drawing/2014/main" id="{DB029176-12FC-A0A6-B339-E5DBB65968D6}"/>
              </a:ext>
            </a:extLst>
          </p:cNvPr>
          <p:cNvSpPr txBox="1">
            <a:spLocks/>
          </p:cNvSpPr>
          <p:nvPr/>
        </p:nvSpPr>
        <p:spPr>
          <a:xfrm>
            <a:off x="196089" y="1219476"/>
            <a:ext cx="11767311" cy="526297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Generative AI Model Selection </a:t>
            </a:r>
            <a:r>
              <a:rPr lang="en-US" sz="1600" spc="0" dirty="0">
                <a:ln>
                  <a:noFill/>
                </a:ln>
                <a:solidFill>
                  <a:srgbClr val="FFFFFF"/>
                </a:solidFill>
                <a:cs typeface="+mn-cs"/>
              </a:rPr>
              <a:t>is a process of selecting the optimal model for desired accuracy. Different GenAI models have varying accuracy performance across tasks, domains and versions. Microsoft Azure allows the selection of models offered by commercial providers, OSS providers as well as partner ISVs.</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Prompt Optimization </a:t>
            </a:r>
            <a:r>
              <a:rPr lang="en-US" sz="1600" spc="0" dirty="0">
                <a:ln>
                  <a:noFill/>
                </a:ln>
                <a:solidFill>
                  <a:srgbClr val="FFFFFF"/>
                </a:solidFill>
              </a:rPr>
              <a:t>applying prompt engineering best practices (metaprompt, clear examples, multi-shot examples, Chain of Thought) can greatly influence accuracy performance metrics.</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Model (API) Parameters </a:t>
            </a:r>
            <a:r>
              <a:rPr lang="en-US" sz="1600" spc="0" dirty="0">
                <a:ln>
                  <a:noFill/>
                </a:ln>
                <a:solidFill>
                  <a:srgbClr val="FFFFFF"/>
                </a:solidFill>
              </a:rPr>
              <a:t>can be configured while interfacing with the model or API to influence the model’s output. For example, parameters like temperature, top_p can balance determinism vs creativity.</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Using </a:t>
            </a:r>
            <a:r>
              <a:rPr lang="en-US" sz="1600" dirty="0">
                <a:gradFill>
                  <a:gsLst>
                    <a:gs pos="5000">
                      <a:srgbClr val="8DC8E8"/>
                    </a:gs>
                    <a:gs pos="100000">
                      <a:srgbClr val="D59ED7"/>
                    </a:gs>
                  </a:gsLst>
                  <a:lin ang="0" scaled="1"/>
                </a:gradFill>
                <a:cs typeface="Segoe UI Semibold"/>
              </a:rPr>
              <a:t>Shorter Context Windows </a:t>
            </a:r>
            <a:r>
              <a:rPr lang="en-US" sz="1600" spc="0" dirty="0">
                <a:ln>
                  <a:noFill/>
                </a:ln>
                <a:solidFill>
                  <a:srgbClr val="FFFFFF"/>
                </a:solidFill>
              </a:rPr>
              <a:t>generally improves the data extraction capabilities GenAI models. The ability of a model to find data in latter parts of a context window usually degrades.</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RAG </a:t>
            </a:r>
            <a:r>
              <a:rPr lang="en-US" sz="1600" spc="0" dirty="0">
                <a:ln>
                  <a:noFill/>
                </a:ln>
                <a:solidFill>
                  <a:srgbClr val="FFFFFF"/>
                </a:solidFill>
              </a:rPr>
              <a:t>best practices provide additional references of knowledge that a GenAI model can use to execute instructions, make decision and answer questions. This can reduce hallucinations. RAG optimized vector stores on Microsoft Azure include AI Search, CosmosDB, Azure SQL, Azure Databricks, Azure Fabric</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Azure AI Groundedness (Content Safety) </a:t>
            </a:r>
            <a:r>
              <a:rPr lang="en-US" sz="1600" spc="0" dirty="0">
                <a:ln>
                  <a:noFill/>
                </a:ln>
                <a:solidFill>
                  <a:srgbClr val="FFFFFF"/>
                </a:solidFill>
              </a:rPr>
              <a:t>is proprietary Microsoft Azure API that can be used to ensure that generated responses are ungrounded, grounding score, grounding reasoning and correcting grounding errors.</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Evaluation Driven Development </a:t>
            </a:r>
            <a:r>
              <a:rPr lang="en-US" sz="1600" spc="0" dirty="0">
                <a:ln>
                  <a:noFill/>
                </a:ln>
                <a:solidFill>
                  <a:srgbClr val="FFFFFF"/>
                </a:solidFill>
              </a:rPr>
              <a:t>is a Governance DevOps process that recommends curating a representative sample set that continuously monitors Generative AI systems as changes are introduced.</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OpenAI Logprobs </a:t>
            </a:r>
            <a:r>
              <a:rPr lang="en-US" sz="1600" spc="0" dirty="0">
                <a:ln>
                  <a:noFill/>
                </a:ln>
                <a:solidFill>
                  <a:srgbClr val="FFFFFF"/>
                </a:solidFill>
              </a:rPr>
              <a:t>provides additional metadata of the probability of tokens selected for the generated output. Logprobs can be used to quantitively gauge the model’s confidence in its own output.</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Model Fine-Tuning </a:t>
            </a:r>
            <a:r>
              <a:rPr lang="en-US" sz="1600" spc="0" dirty="0">
                <a:ln>
                  <a:noFill/>
                </a:ln>
                <a:solidFill>
                  <a:srgbClr val="FFFFFF"/>
                </a:solidFill>
              </a:rPr>
              <a:t>is a technique that involves changing an existing model to improve its performance on a specific task. The Microsoft Azure platform provides different option to fine-tune “as you like” and partner integration offers to make fine-tuning more successful. </a:t>
            </a:r>
          </a:p>
        </p:txBody>
      </p:sp>
    </p:spTree>
    <p:extLst>
      <p:ext uri="{BB962C8B-B14F-4D97-AF65-F5344CB8AC3E}">
        <p14:creationId xmlns:p14="http://schemas.microsoft.com/office/powerpoint/2010/main" val="269652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5"/>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5" grpId="0"/>
      <p:bldP spid="5"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3390-FE7B-4037-DAEE-094F8FBC6CEB}"/>
            </a:ext>
          </a:extLst>
        </p:cNvPr>
        <p:cNvGrpSpPr/>
        <p:nvPr/>
      </p:nvGrpSpPr>
      <p:grpSpPr>
        <a:xfrm>
          <a:off x="0" y="0"/>
          <a:ext cx="0" cy="0"/>
          <a:chOff x="0" y="0"/>
          <a:chExt cx="0" cy="0"/>
        </a:xfrm>
      </p:grpSpPr>
      <p:sp>
        <p:nvSpPr>
          <p:cNvPr id="2" name="Rectangle: Rounded Corners 74">
            <a:extLst>
              <a:ext uri="{FF2B5EF4-FFF2-40B4-BE49-F238E27FC236}">
                <a16:creationId xmlns:a16="http://schemas.microsoft.com/office/drawing/2014/main" id="{DDFE4710-09EF-1D26-7490-C9E17ED0C64A}"/>
              </a:ext>
            </a:extLst>
          </p:cNvPr>
          <p:cNvSpPr/>
          <p:nvPr/>
        </p:nvSpPr>
        <p:spPr>
          <a:xfrm>
            <a:off x="1992899" y="586606"/>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3" name="Oval 2">
            <a:extLst>
              <a:ext uri="{FF2B5EF4-FFF2-40B4-BE49-F238E27FC236}">
                <a16:creationId xmlns:a16="http://schemas.microsoft.com/office/drawing/2014/main" id="{65DA575E-E9AE-FE11-E7C6-E216BE307BB2}"/>
              </a:ext>
              <a:ext uri="{C183D7F6-B498-43B3-948B-1728B52AA6E4}">
                <adec:decorative xmlns:adec="http://schemas.microsoft.com/office/drawing/2017/decorative" val="1"/>
              </a:ext>
            </a:extLst>
          </p:cNvPr>
          <p:cNvSpPr/>
          <p:nvPr/>
        </p:nvSpPr>
        <p:spPr bwMode="auto">
          <a:xfrm>
            <a:off x="1804964" y="463091"/>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D03559D5-6233-0544-6B93-352FDCB5A6D7}"/>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AF739C2-DA0B-8A1D-9B76-84D8EC8373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707D09C0-AEEE-41F6-7EBD-3D13AABDBC97}"/>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661C5"/>
                    </a:gs>
                    <a:gs pos="74000">
                      <a:srgbClr val="8DC8E8"/>
                    </a:gs>
                  </a:gsLst>
                  <a:path path="circle">
                    <a:fillToRect l="100000" t="100000"/>
                  </a:path>
                  <a:tileRect r="-100000" b="-100000"/>
                </a:gradFill>
              </a:rPr>
              <a:t>Speed GenAI can produce outputs after Receiving a Prompt</a:t>
            </a:r>
          </a:p>
        </p:txBody>
      </p:sp>
      <p:sp>
        <p:nvSpPr>
          <p:cNvPr id="7" name="Title 2">
            <a:extLst>
              <a:ext uri="{FF2B5EF4-FFF2-40B4-BE49-F238E27FC236}">
                <a16:creationId xmlns:a16="http://schemas.microsoft.com/office/drawing/2014/main" id="{71E3B337-DAA8-C56B-7392-0A4C458909A5}"/>
              </a:ext>
            </a:extLst>
          </p:cNvPr>
          <p:cNvSpPr txBox="1">
            <a:spLocks/>
          </p:cNvSpPr>
          <p:nvPr/>
        </p:nvSpPr>
        <p:spPr>
          <a:xfrm>
            <a:off x="196089" y="1219476"/>
            <a:ext cx="11995911" cy="575542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Generative AI Model &amp; Provider Selection </a:t>
            </a:r>
            <a:r>
              <a:rPr lang="en-US" sz="1600" spc="0" dirty="0">
                <a:ln>
                  <a:noFill/>
                </a:ln>
                <a:solidFill>
                  <a:srgbClr val="FFFFFF"/>
                </a:solidFill>
                <a:cs typeface="+mn-cs"/>
              </a:rPr>
              <a:t>is a process of selecting the optimal model for desired latency. Newer models are more efficient at processing requests. Smaller models (fewer input parameters) are more efficient. OSS model providers allow consumers to deploy models closer to inference (edge devices). </a:t>
            </a:r>
            <a:r>
              <a:rPr lang="en-US" sz="1600" spc="0" dirty="0">
                <a:ln>
                  <a:noFill/>
                </a:ln>
                <a:solidFill>
                  <a:srgbClr val="FFFFFF"/>
                </a:solidFill>
              </a:rPr>
              <a:t>Microsoft Azure allows the selection of models offered by commercial providers, OSS providers as well as partner ISVs.</a:t>
            </a:r>
            <a:endParaRPr lang="en-US" sz="1600" spc="0" dirty="0">
              <a:ln>
                <a:noFill/>
              </a:ln>
              <a:solidFill>
                <a:srgbClr val="FFFFFF"/>
              </a:solidFill>
              <a:cs typeface="+mn-cs"/>
            </a:endParaRP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Deployment Types </a:t>
            </a:r>
            <a:r>
              <a:rPr lang="en-US" sz="1600" spc="0" dirty="0">
                <a:ln>
                  <a:noFill/>
                </a:ln>
                <a:solidFill>
                  <a:srgbClr val="FFFFFF"/>
                </a:solidFill>
              </a:rPr>
              <a:t>vary greatly across providers. Microsoft AI allows 8 different deployment types for OpenAI and 2 key different deployment types for OSS models, which allows ultimate latency controls.</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Minimize Input (Prompt) Tokens </a:t>
            </a:r>
            <a:r>
              <a:rPr lang="en-US" sz="1600" spc="0" dirty="0">
                <a:ln>
                  <a:noFill/>
                </a:ln>
                <a:solidFill>
                  <a:srgbClr val="FFFFFF"/>
                </a:solidFill>
              </a:rPr>
              <a:t>is a best practice that improves latency with smaller payloads. This includes crafting simple and clear: reference knowledge (RAG), metaprompt and prompt instructions. </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Using the </a:t>
            </a:r>
            <a:r>
              <a:rPr lang="en-US" sz="1600" dirty="0">
                <a:gradFill>
                  <a:gsLst>
                    <a:gs pos="5000">
                      <a:srgbClr val="8DC8E8"/>
                    </a:gs>
                    <a:gs pos="100000">
                      <a:srgbClr val="D59ED7"/>
                    </a:gs>
                  </a:gsLst>
                  <a:lin ang="0" scaled="1"/>
                </a:gradFill>
                <a:cs typeface="Segoe UI Semibold"/>
              </a:rPr>
              <a:t>Minimize Output Tokens </a:t>
            </a:r>
            <a:r>
              <a:rPr lang="en-US" sz="1600" spc="0" dirty="0">
                <a:ln>
                  <a:noFill/>
                </a:ln>
                <a:solidFill>
                  <a:srgbClr val="FFFFFF"/>
                </a:solidFill>
              </a:rPr>
              <a:t>paradigm improves latency by reducing the amount of “work” that a GenAI model needs to perform. This can be controlled with prompts or configuration (max_tokens) etc.</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Prompt Caching </a:t>
            </a:r>
            <a:r>
              <a:rPr lang="en-US" sz="1600"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Transformer KV Caching </a:t>
            </a:r>
            <a:r>
              <a:rPr lang="en-US" sz="1600"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Prompt to Completion Ratio </a:t>
            </a:r>
            <a:r>
              <a:rPr lang="en-US" sz="1600" spc="0" dirty="0">
                <a:ln>
                  <a:noFill/>
                </a:ln>
                <a:solidFill>
                  <a:srgbClr val="FFFFFF"/>
                </a:solidFill>
              </a:rPr>
              <a:t>is a general throughput speed optimization, where larger prompts with small outputs will greatly outperform (speed) smaller prompts with large output generations. </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The </a:t>
            </a:r>
            <a:r>
              <a:rPr lang="en-US" sz="1600" dirty="0">
                <a:gradFill>
                  <a:gsLst>
                    <a:gs pos="5000">
                      <a:srgbClr val="8DC8E8"/>
                    </a:gs>
                    <a:gs pos="100000">
                      <a:srgbClr val="D59ED7"/>
                    </a:gs>
                  </a:gsLst>
                  <a:lin ang="0" scaled="1"/>
                </a:gradFill>
                <a:cs typeface="Segoe UI Semibold"/>
              </a:rPr>
              <a:t>Persisted Authoritative Responses </a:t>
            </a:r>
            <a:r>
              <a:rPr lang="en-US" sz="1600" spc="0" dirty="0">
                <a:ln>
                  <a:noFill/>
                </a:ln>
                <a:solidFill>
                  <a:srgbClr val="FFFFFF"/>
                </a:solidFill>
              </a:rPr>
              <a:t>design pattern recommends (if possible) ”marking ground truth” answers and serving those from a fast cache rather than expensive Generative AI model generations. Microsoft Azure includes multiple distributed cache services that can greatly enhance latency of Generative AI responses. </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Model Request Orchestration </a:t>
            </a:r>
            <a:r>
              <a:rPr lang="en-US" sz="1600" spc="0" dirty="0">
                <a:ln>
                  <a:noFill/>
                </a:ln>
                <a:solidFill>
                  <a:srgbClr val="FFFFFF"/>
                </a:solidFill>
              </a:rPr>
              <a:t>is a sophisticated pattern using decision heuristics to optimize latency by routing the AI request to models that are close to the user, speedier model or underutilized GenAI systems. Microsoft includes both networking options for orchestration (APIM) or orchestration frameworks such as Semantic Kernel for enterprise AI software orchestration. </a:t>
            </a:r>
          </a:p>
        </p:txBody>
      </p:sp>
      <p:pic>
        <p:nvPicPr>
          <p:cNvPr id="4" name="Graphic 3" descr="Stopwatch 75% with solid fill">
            <a:extLst>
              <a:ext uri="{FF2B5EF4-FFF2-40B4-BE49-F238E27FC236}">
                <a16:creationId xmlns:a16="http://schemas.microsoft.com/office/drawing/2014/main" id="{E91F2ED5-B8CD-B2CE-1609-9351E8B52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4818" y="502451"/>
            <a:ext cx="576178" cy="576178"/>
          </a:xfrm>
          <a:prstGeom prst="rect">
            <a:avLst/>
          </a:prstGeom>
        </p:spPr>
      </p:pic>
    </p:spTree>
    <p:extLst>
      <p:ext uri="{BB962C8B-B14F-4D97-AF65-F5344CB8AC3E}">
        <p14:creationId xmlns:p14="http://schemas.microsoft.com/office/powerpoint/2010/main" val="3890776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4.79167E-6 2.22222E-6 L 4.79167E-6 0.03541 " pathEditMode="relative" rAng="0" ptsTypes="AA">
                                      <p:cBhvr>
                                        <p:cTn id="1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EF87F-A060-083D-3759-44EF85C3711B}"/>
            </a:ext>
          </a:extLst>
        </p:cNvPr>
        <p:cNvGrpSpPr/>
        <p:nvPr/>
      </p:nvGrpSpPr>
      <p:grpSpPr>
        <a:xfrm>
          <a:off x="0" y="0"/>
          <a:ext cx="0" cy="0"/>
          <a:chOff x="0" y="0"/>
          <a:chExt cx="0" cy="0"/>
        </a:xfrm>
      </p:grpSpPr>
      <p:sp>
        <p:nvSpPr>
          <p:cNvPr id="6" name="Rectangle: Rounded Corners 74">
            <a:extLst>
              <a:ext uri="{FF2B5EF4-FFF2-40B4-BE49-F238E27FC236}">
                <a16:creationId xmlns:a16="http://schemas.microsoft.com/office/drawing/2014/main" id="{563B5842-D111-622E-B11C-DEAD5572ED5F}"/>
              </a:ext>
            </a:extLst>
          </p:cNvPr>
          <p:cNvSpPr/>
          <p:nvPr/>
        </p:nvSpPr>
        <p:spPr>
          <a:xfrm>
            <a:off x="1975764" y="566712"/>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8" name="Oval 7">
            <a:extLst>
              <a:ext uri="{FF2B5EF4-FFF2-40B4-BE49-F238E27FC236}">
                <a16:creationId xmlns:a16="http://schemas.microsoft.com/office/drawing/2014/main" id="{9748D5FE-FE86-A6E5-27A5-43EE6E87472C}"/>
              </a:ext>
              <a:ext uri="{C183D7F6-B498-43B3-948B-1728B52AA6E4}">
                <adec:decorative xmlns:adec="http://schemas.microsoft.com/office/drawing/2017/decorative" val="1"/>
              </a:ext>
            </a:extLst>
          </p:cNvPr>
          <p:cNvSpPr/>
          <p:nvPr/>
        </p:nvSpPr>
        <p:spPr bwMode="auto">
          <a:xfrm>
            <a:off x="1782319" y="469728"/>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6C633C54-0945-7B44-B5A5-E926926C0CC9}"/>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F15DDA0-AADD-A2C7-A383-F9FA18C7EC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FCB49097-4F0C-58E2-B4D2-3F18980702E5}"/>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DE971"/>
                    </a:gs>
                    <a:gs pos="74000">
                      <a:srgbClr val="8DC8E8"/>
                    </a:gs>
                  </a:gsLst>
                  <a:path path="circle">
                    <a:fillToRect l="100000" t="100000"/>
                  </a:path>
                  <a:tileRect r="-100000" b="-100000"/>
                </a:gradFill>
              </a:rPr>
              <a:t>Manage the Financial and Computational GenAI Resources</a:t>
            </a:r>
          </a:p>
        </p:txBody>
      </p:sp>
      <p:sp>
        <p:nvSpPr>
          <p:cNvPr id="7" name="Title 2">
            <a:extLst>
              <a:ext uri="{FF2B5EF4-FFF2-40B4-BE49-F238E27FC236}">
                <a16:creationId xmlns:a16="http://schemas.microsoft.com/office/drawing/2014/main" id="{127DC397-54EE-5C49-CA3F-05D285784D37}"/>
              </a:ext>
            </a:extLst>
          </p:cNvPr>
          <p:cNvSpPr txBox="1">
            <a:spLocks/>
          </p:cNvSpPr>
          <p:nvPr/>
        </p:nvSpPr>
        <p:spPr>
          <a:xfrm>
            <a:off x="196089" y="1219476"/>
            <a:ext cx="11995911" cy="5509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Generative AI Model &amp; Provider Selection </a:t>
            </a:r>
            <a:r>
              <a:rPr lang="en-US" sz="1600" spc="0" dirty="0">
                <a:ln>
                  <a:noFill/>
                </a:ln>
                <a:solidFill>
                  <a:srgbClr val="FFFFFF"/>
                </a:solidFill>
                <a:cs typeface="+mn-cs"/>
              </a:rPr>
              <a:t>is a process of selecting a model optimized for costs. Newer models are generally much cheaper (up to 240x!). Smaller models (fewer input parameters) are more efficient -&gt; cheaper. OSS models may consume AI Infrastructure costs but may not incur licensing costs. Microsoft Azure includes sophisticated FinOps and Software Asset Management (SAM) partners to help with cost optimization. </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Deployment Types </a:t>
            </a:r>
            <a:r>
              <a:rPr lang="en-US" sz="1600" spc="0" dirty="0">
                <a:ln>
                  <a:noFill/>
                </a:ln>
                <a:solidFill>
                  <a:srgbClr val="FFFFFF"/>
                </a:solidFill>
              </a:rPr>
              <a:t>vary greatly across providers. Microsoft AI allows 8 different deployment types for OpenAI and 2 key different deployment types for OSS models, which allows ultimate cost controls.</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The ”cost” of most GenAI models is tied to the amount of tokens processed. The </a:t>
            </a:r>
            <a:r>
              <a:rPr lang="en-US" sz="1600" dirty="0">
                <a:gradFill>
                  <a:gsLst>
                    <a:gs pos="5000">
                      <a:srgbClr val="8DC8E8"/>
                    </a:gs>
                    <a:gs pos="100000">
                      <a:srgbClr val="D59ED7"/>
                    </a:gs>
                  </a:gsLst>
                  <a:lin ang="0" scaled="1"/>
                </a:gradFill>
                <a:cs typeface="Segoe UI Semibold"/>
              </a:rPr>
              <a:t>Minimize Input (Prompt) Tokens </a:t>
            </a:r>
            <a:r>
              <a:rPr lang="en-US" sz="1600" spc="0" dirty="0">
                <a:ln>
                  <a:noFill/>
                </a:ln>
                <a:solidFill>
                  <a:srgbClr val="FFFFFF"/>
                </a:solidFill>
              </a:rPr>
              <a:t>is a best practice that reduces costs with smaller amount of prompt token payloads.</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The ”cost” of most GenAI models is tied to the amount of tokens processed. Using the </a:t>
            </a:r>
            <a:r>
              <a:rPr lang="en-US" sz="1600" dirty="0">
                <a:gradFill>
                  <a:gsLst>
                    <a:gs pos="5000">
                      <a:srgbClr val="8DC8E8"/>
                    </a:gs>
                    <a:gs pos="100000">
                      <a:srgbClr val="D59ED7"/>
                    </a:gs>
                  </a:gsLst>
                  <a:lin ang="0" scaled="1"/>
                </a:gradFill>
                <a:cs typeface="Segoe UI Semibold"/>
              </a:rPr>
              <a:t>Minimize Output Tokens </a:t>
            </a:r>
            <a:r>
              <a:rPr lang="en-US" sz="1600" spc="0" dirty="0">
                <a:ln>
                  <a:noFill/>
                </a:ln>
                <a:solidFill>
                  <a:srgbClr val="FFFFFF"/>
                </a:solidFill>
              </a:rPr>
              <a:t>paradigm reduces costs, as less tokens are generated by the GenAI model.</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Prompt Caching </a:t>
            </a:r>
            <a:r>
              <a:rPr lang="en-US" sz="1600"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Transformer KV Caching </a:t>
            </a:r>
            <a:r>
              <a:rPr lang="en-US" sz="1600"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GenAI Lifecycle Management </a:t>
            </a:r>
            <a:r>
              <a:rPr lang="en-US" sz="1600" spc="0" dirty="0">
                <a:ln>
                  <a:noFill/>
                </a:ln>
                <a:solidFill>
                  <a:srgbClr val="FFFFFF"/>
                </a:solidFill>
              </a:rPr>
              <a:t>is a governance process that recommends a continuous look into the Generative strategy, implementations, assets and overall posture. This can reduce costs, by strategically implementing change management to introduce cheaper &amp; more efficient Generative AI models. Microsoft offers additional optimization options. </a:t>
            </a:r>
          </a:p>
          <a:p>
            <a:pPr marL="571500" indent="-571500" defTabSz="914367">
              <a:spcBef>
                <a:spcPts val="0"/>
              </a:spcBef>
              <a:buFont typeface="Arial" panose="020B0604020202020204" pitchFamily="34" charset="0"/>
              <a:buChar char="•"/>
              <a:defRPr/>
            </a:pPr>
            <a:r>
              <a:rPr lang="en-US" sz="1600" spc="0" dirty="0">
                <a:ln>
                  <a:noFill/>
                </a:ln>
                <a:solidFill>
                  <a:srgbClr val="FFFFFF"/>
                </a:solidFill>
              </a:rPr>
              <a:t>The </a:t>
            </a:r>
            <a:r>
              <a:rPr lang="en-US" sz="1600" dirty="0">
                <a:gradFill>
                  <a:gsLst>
                    <a:gs pos="5000">
                      <a:srgbClr val="8DC8E8"/>
                    </a:gs>
                    <a:gs pos="100000">
                      <a:srgbClr val="D59ED7"/>
                    </a:gs>
                  </a:gsLst>
                  <a:lin ang="0" scaled="1"/>
                </a:gradFill>
                <a:cs typeface="Segoe UI Semibold"/>
              </a:rPr>
              <a:t>GenAI Partner Management </a:t>
            </a:r>
            <a:r>
              <a:rPr lang="en-US" sz="1600" spc="0" dirty="0">
                <a:ln>
                  <a:noFill/>
                </a:ln>
                <a:solidFill>
                  <a:srgbClr val="FFFFFF"/>
                </a:solidFill>
              </a:rPr>
              <a:t>extends the GenAI strategy to vendors &amp; partners. Large organizations use services that are adding GenAI. Consider cost optimization from existing partner or vendor relationships. </a:t>
            </a:r>
          </a:p>
          <a:p>
            <a:pPr marL="571500" indent="-571500" defTabSz="914367">
              <a:spcBef>
                <a:spcPts val="0"/>
              </a:spcBef>
              <a:buFont typeface="Arial" panose="020B0604020202020204" pitchFamily="34" charset="0"/>
              <a:buChar char="•"/>
              <a:defRPr/>
            </a:pPr>
            <a:r>
              <a:rPr lang="en-US" sz="1600" dirty="0">
                <a:gradFill>
                  <a:gsLst>
                    <a:gs pos="5000">
                      <a:srgbClr val="8DC8E8"/>
                    </a:gs>
                    <a:gs pos="100000">
                      <a:srgbClr val="D59ED7"/>
                    </a:gs>
                  </a:gsLst>
                  <a:lin ang="0" scaled="1"/>
                </a:gradFill>
                <a:cs typeface="Segoe UI Semibold"/>
              </a:rPr>
              <a:t>GenAI Platform Strategy </a:t>
            </a:r>
            <a:r>
              <a:rPr lang="en-US" sz="1600" spc="0" dirty="0">
                <a:ln>
                  <a:noFill/>
                </a:ln>
                <a:solidFill>
                  <a:srgbClr val="FFFFFF"/>
                </a:solidFill>
              </a:rPr>
              <a:t>is an approach that favors building or purchasing a GenAI platform that reduces the overall cost of building GenAI systems. Generally, platform costs will be lower than “build your own”. Microsoft offers several accelerators, Managed Service Tenant platforms and</a:t>
            </a:r>
          </a:p>
        </p:txBody>
      </p:sp>
      <p:pic>
        <p:nvPicPr>
          <p:cNvPr id="9" name="Graphic 8" descr="Dollar with solid fill">
            <a:extLst>
              <a:ext uri="{FF2B5EF4-FFF2-40B4-BE49-F238E27FC236}">
                <a16:creationId xmlns:a16="http://schemas.microsoft.com/office/drawing/2014/main" id="{13C34BED-2912-179F-71F5-2AA9D2988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6395" y="603492"/>
            <a:ext cx="458533" cy="458533"/>
          </a:xfrm>
          <a:prstGeom prst="rect">
            <a:avLst/>
          </a:prstGeom>
        </p:spPr>
      </p:pic>
    </p:spTree>
    <p:extLst>
      <p:ext uri="{BB962C8B-B14F-4D97-AF65-F5344CB8AC3E}">
        <p14:creationId xmlns:p14="http://schemas.microsoft.com/office/powerpoint/2010/main" val="3207089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3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50"/>
                                  </p:stCondLst>
                                  <p:childTnLst>
                                    <p:animMotion origin="layout" path="M 3.75E-6 2.96296E-6 L 3.75E-6 0.03541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P spid="7" grpId="0"/>
      <p:bldP spid="7" grpId="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openxmlformats.org/package/2006/metadata/core-properties"/>
    <ds:schemaRef ds:uri="9d2a135e-0ab6-4a1e-b8a5-1110af9f1eb8"/>
    <ds:schemaRef ds:uri="a550e8e0-58df-4c32-a6b5-497f2cfdfeb6"/>
    <ds:schemaRef ds:uri="http://purl.org/dc/terms/"/>
  </ds:schemaRefs>
</ds:datastoreItem>
</file>

<file path=customXml/itemProps3.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14326</TotalTime>
  <Words>1540</Words>
  <Application>Microsoft Macintosh PowerPoint</Application>
  <PresentationFormat>Widescreen</PresentationFormat>
  <Paragraphs>110</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Consolas</vt:lpstr>
      <vt:lpstr>Segoe Sans Display Semibold</vt:lpstr>
      <vt:lpstr>Segoe UI</vt:lpstr>
      <vt:lpstr>Segoe UI Semibold</vt:lpstr>
      <vt:lpstr>Wingdings</vt:lpstr>
      <vt:lpstr>Microsoft AI Tour 16:9 Template Dark</vt:lpstr>
      <vt:lpstr>Scaling Generative AI Applications </vt:lpstr>
      <vt:lpstr>Generative AI Scaling Optimizations</vt:lpstr>
      <vt:lpstr>Generative AI Scaling Optimizations</vt:lpstr>
      <vt:lpstr>PowerPoint Presentation</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27</cp:revision>
  <cp:lastPrinted>2023-02-15T20:48:24Z</cp:lastPrinted>
  <dcterms:created xsi:type="dcterms:W3CDTF">2024-07-16T12:54:39Z</dcterms:created>
  <dcterms:modified xsi:type="dcterms:W3CDTF">2024-11-08T13:49:34Z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